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06" sz="103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latin typeface="+mj-lt"/>
                <a:ea typeface="+mj-ea"/>
                <a:cs typeface="+mj-cs"/>
                <a:sym typeface="Helvetica Neue"/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latin typeface="+mj-lt"/>
                <a:ea typeface="+mj-ea"/>
                <a:cs typeface="+mj-cs"/>
                <a:sym typeface="Helvetica Neue"/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latin typeface="+mj-lt"/>
                <a:ea typeface="+mj-ea"/>
                <a:cs typeface="+mj-cs"/>
                <a:sym typeface="Helvetica Neue"/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latin typeface="+mj-lt"/>
                <a:ea typeface="+mj-ea"/>
                <a:cs typeface="+mj-cs"/>
                <a:sym typeface="Helvetica Neue"/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06" sz="103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8" strike="noStrike" sz="3000" u="none">
          <a:solidFill>
            <a:srgbClr val="F2A14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3.tif"/><Relationship Id="rId4" Type="http://schemas.openxmlformats.org/officeDocument/2006/relationships/image" Target="../media/image3.jpeg"/><Relationship Id="rId5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3.jpe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3.jpeg"/><Relationship Id="rId4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3.jpeg"/><Relationship Id="rId4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2.jpeg"/><Relationship Id="rId4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3.jpe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ensound-dreams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96250" y="3971883"/>
            <a:ext cx="8191500" cy="348623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>
          <a:xfrm>
            <a:off x="6276364" y="2560949"/>
            <a:ext cx="12795082" cy="56222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96250" y="3971883"/>
            <a:ext cx="8191500" cy="3486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48997" y="-17131"/>
            <a:ext cx="31267968" cy="1375026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est Toolkit"/>
          <p:cNvSpPr txBox="1"/>
          <p:nvPr>
            <p:ph type="title"/>
          </p:nvPr>
        </p:nvSpPr>
        <p:spPr>
          <a:xfrm>
            <a:off x="1206495" y="6130990"/>
            <a:ext cx="21971006" cy="4648202"/>
          </a:xfrm>
          <a:prstGeom prst="rect">
            <a:avLst/>
          </a:prstGeom>
        </p:spPr>
        <p:txBody>
          <a:bodyPr/>
          <a:lstStyle>
            <a:lvl1pPr algn="ctr">
              <a:defRPr spc="-300">
                <a:solidFill>
                  <a:srgbClr val="F2A140"/>
                </a:solidFill>
              </a:defRPr>
            </a:lvl1pPr>
          </a:lstStyle>
          <a:p>
            <a:pPr/>
            <a:r>
              <a:t>Test Toolkit</a:t>
            </a:r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96250" y="3985683"/>
            <a:ext cx="8191500" cy="3458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16.jpg" descr="imag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0149" y="-128320"/>
            <a:ext cx="19111791" cy="1427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9304" y="14783124"/>
            <a:ext cx="18542393" cy="1390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cover-talentscan.jpg" descr="cover-talentsca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96316" y="14375632"/>
            <a:ext cx="18384263" cy="1347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0192813" y="2612"/>
            <a:ext cx="37718170" cy="1401788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st Toolkit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</a:t>
            </a:r>
          </a:p>
        </p:txBody>
      </p:sp>
      <p:sp>
        <p:nvSpPr>
          <p:cNvPr id="224" name="Line"/>
          <p:cNvSpPr/>
          <p:nvPr/>
        </p:nvSpPr>
        <p:spPr>
          <a:xfrm>
            <a:off x="1257770" y="1796081"/>
            <a:ext cx="4595743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25" name="Capacitate sau Competențe generale…"/>
          <p:cNvSpPr txBox="1"/>
          <p:nvPr>
            <p:ph type="body" sz="half" idx="1"/>
          </p:nvPr>
        </p:nvSpPr>
        <p:spPr>
          <a:xfrm>
            <a:off x="875865" y="2153715"/>
            <a:ext cx="9436641" cy="10718172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Faci o încercare?</a:t>
            </a:r>
          </a:p>
          <a:p>
            <a:pPr algn="ctr">
              <a:defRPr>
                <a:solidFill>
                  <a:srgbClr val="000000"/>
                </a:solidFill>
              </a:defRPr>
            </a:pP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Autocunoașterea;</a:t>
            </a: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Întrebări importante;</a:t>
            </a:r>
          </a:p>
          <a:p>
            <a:pPr defTabSz="457200">
              <a:defRPr b="0" sz="4000">
                <a:solidFill>
                  <a:srgbClr val="000000"/>
                </a:solidFill>
              </a:defRPr>
            </a:pPr>
          </a:p>
          <a:p>
            <a:pPr marL="534736" indent="-534736" defTabSz="457200">
              <a:buSzPct val="100000"/>
              <a:buAutoNum type="arabicPeriod" startAt="1"/>
              <a:defRPr b="0" sz="4000">
                <a:solidFill>
                  <a:srgbClr val="000000"/>
                </a:solidFill>
              </a:defRPr>
            </a:pPr>
            <a:r>
              <a:t>Cine sunt eu?</a:t>
            </a:r>
          </a:p>
          <a:p>
            <a:pPr marL="534736" indent="-534736" defTabSz="457200">
              <a:buSzPct val="100000"/>
              <a:buAutoNum type="arabicPeriod" startAt="1"/>
              <a:defRPr b="0" sz="4000">
                <a:solidFill>
                  <a:srgbClr val="000000"/>
                </a:solidFill>
              </a:defRPr>
            </a:pPr>
            <a:r>
              <a:t>Ce pot face eu?</a:t>
            </a:r>
          </a:p>
          <a:p>
            <a:pPr marL="534736" indent="-534736" defTabSz="457200">
              <a:buSzPct val="100000"/>
              <a:buAutoNum type="arabicPeriod" startAt="1"/>
              <a:defRPr b="0" sz="4000">
                <a:solidFill>
                  <a:srgbClr val="000000"/>
                </a:solidFill>
              </a:defRPr>
            </a:pPr>
            <a:r>
              <a:t>Ce îmi place mie?</a:t>
            </a:r>
          </a:p>
          <a:p>
            <a:pPr lvl="8" marL="0" indent="1828800" algn="ctr" defTabSz="457200">
              <a:lnSpc>
                <a:spcPct val="100000"/>
              </a:lnSpc>
              <a:spcBef>
                <a:spcPts val="0"/>
              </a:spcBef>
              <a:buSzTx/>
              <a:buNone/>
              <a:defRPr sz="4000"/>
            </a:pPr>
          </a:p>
          <a:p>
            <a:pPr lvl="8" marL="0" indent="1828800" algn="ctr" defTabSz="457200">
              <a:lnSpc>
                <a:spcPct val="100000"/>
              </a:lnSpc>
              <a:spcBef>
                <a:spcPts val="0"/>
              </a:spcBef>
              <a:buSzTx/>
              <a:buNone/>
              <a:defRPr sz="4000"/>
            </a:pPr>
          </a:p>
          <a:p>
            <a:pPr lvl="8" marL="0" indent="182880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4000"/>
            </a:pPr>
            <a:r>
              <a:t>CARIERĂ PROFESIONALĂ</a:t>
            </a:r>
          </a:p>
          <a:p>
            <a:pPr lvl="8" marL="0" indent="1828800" algn="ctr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4000"/>
            </a:pPr>
            <a:r>
              <a:t>DE SUCCES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50" y="3971883"/>
            <a:ext cx="8191500" cy="3486235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ectangle"/>
          <p:cNvSpPr/>
          <p:nvPr/>
        </p:nvSpPr>
        <p:spPr>
          <a:xfrm>
            <a:off x="6276364" y="2560949"/>
            <a:ext cx="12795082" cy="56222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250" y="3971883"/>
            <a:ext cx="8191500" cy="3486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8997" y="-17131"/>
            <a:ext cx="31267968" cy="1375026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st Toolkit"/>
          <p:cNvSpPr txBox="1"/>
          <p:nvPr>
            <p:ph type="title"/>
          </p:nvPr>
        </p:nvSpPr>
        <p:spPr>
          <a:xfrm>
            <a:off x="1206495" y="6130990"/>
            <a:ext cx="21971006" cy="4648202"/>
          </a:xfrm>
          <a:prstGeom prst="rect">
            <a:avLst/>
          </a:prstGeom>
        </p:spPr>
        <p:txBody>
          <a:bodyPr/>
          <a:lstStyle>
            <a:lvl1pPr algn="ctr">
              <a:defRPr spc="-300">
                <a:solidFill>
                  <a:srgbClr val="F2A140"/>
                </a:solidFill>
              </a:defRPr>
            </a:lvl1pPr>
          </a:lstStyle>
          <a:p>
            <a:pPr/>
            <a:r>
              <a:t>Test Toolkit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6250" y="3985683"/>
            <a:ext cx="8191500" cy="3458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81250" y="-1143000"/>
            <a:ext cx="928412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x1w_Q78xNEY-full.jpg" descr="x1w_Q78xNEY-fu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2061" y="-2"/>
            <a:ext cx="20574002" cy="1371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boy-with-backpack-in-hallway.jpeg" descr="boy-with-backpack-in-hallway.jpeg"/>
          <p:cNvPicPr>
            <a:picLocks noChangeAspect="1"/>
          </p:cNvPicPr>
          <p:nvPr/>
        </p:nvPicPr>
        <p:blipFill>
          <a:blip r:embed="rId3">
            <a:extLst/>
          </a:blip>
          <a:srcRect l="8929" t="0" r="2181" b="0"/>
          <a:stretch>
            <a:fillRect/>
          </a:stretch>
        </p:blipFill>
        <p:spPr>
          <a:xfrm>
            <a:off x="9152282" y="-560725"/>
            <a:ext cx="19058471" cy="14293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Untitled3103.png" descr="Untitled31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99977" y="-1000931"/>
            <a:ext cx="14224937" cy="17174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8820601" y="-17066"/>
            <a:ext cx="36997721" cy="1375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e este Test Toolkit?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</a:t>
            </a:r>
          </a:p>
        </p:txBody>
      </p:sp>
      <p:sp>
        <p:nvSpPr>
          <p:cNvPr id="164" name="Line"/>
          <p:cNvSpPr/>
          <p:nvPr/>
        </p:nvSpPr>
        <p:spPr>
          <a:xfrm>
            <a:off x="1257770" y="1796081"/>
            <a:ext cx="5829984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5" name="este un instrument educațional online de evaluare psihopedagogică, utilizat în procesul de consiliere pentru orientarea școlară și profesională a elevilor;…"/>
          <p:cNvSpPr txBox="1"/>
          <p:nvPr>
            <p:ph type="body" sz="quarter" idx="1"/>
          </p:nvPr>
        </p:nvSpPr>
        <p:spPr>
          <a:xfrm>
            <a:off x="2289934" y="2970526"/>
            <a:ext cx="9756824" cy="3237789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457200">
              <a:defRPr b="0" sz="8300">
                <a:solidFill>
                  <a:srgbClr val="000000"/>
                </a:solidFill>
              </a:defRPr>
            </a:lvl1pPr>
          </a:lstStyle>
          <a:p>
            <a:pPr/>
            <a:r>
              <a:t>Încă un test????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64929" y="5386256"/>
            <a:ext cx="9756825" cy="7157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1"/>
      <p:bldP build="whole" bldLvl="1" animBg="1" rev="0" advAuto="0" spid="15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x1w_Q78xNEY-full.jpg" descr="x1w_Q78xNEY-fu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2061" y="-2"/>
            <a:ext cx="20574002" cy="1371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oy-with-backpack-in-hallway.jpeg" descr="boy-with-backpack-in-hallway.jpeg"/>
          <p:cNvPicPr>
            <a:picLocks noChangeAspect="1"/>
          </p:cNvPicPr>
          <p:nvPr/>
        </p:nvPicPr>
        <p:blipFill>
          <a:blip r:embed="rId3">
            <a:extLst/>
          </a:blip>
          <a:srcRect l="8929" t="0" r="2181" b="0"/>
          <a:stretch>
            <a:fillRect/>
          </a:stretch>
        </p:blipFill>
        <p:spPr>
          <a:xfrm>
            <a:off x="9152282" y="-560725"/>
            <a:ext cx="19058471" cy="14293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Untitled3103.png" descr="Untitled31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5083" y="-1000931"/>
            <a:ext cx="14224937" cy="17174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8820601" y="-17066"/>
            <a:ext cx="36997721" cy="1375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e este Test Toolkit?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</a:t>
            </a:r>
          </a:p>
        </p:txBody>
      </p:sp>
      <p:sp>
        <p:nvSpPr>
          <p:cNvPr id="173" name="Line"/>
          <p:cNvSpPr/>
          <p:nvPr/>
        </p:nvSpPr>
        <p:spPr>
          <a:xfrm>
            <a:off x="1257770" y="1796081"/>
            <a:ext cx="5829984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4" name="este un instrument educațional online de evaluare psihopedagogică, utilizat în procesul de consiliere pentru orientarea școlară și profesională a elevilor;…"/>
          <p:cNvSpPr txBox="1"/>
          <p:nvPr>
            <p:ph type="body" sz="half" idx="1"/>
          </p:nvPr>
        </p:nvSpPr>
        <p:spPr>
          <a:xfrm>
            <a:off x="1904194" y="3237415"/>
            <a:ext cx="9756824" cy="8991794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 defTabSz="352043">
              <a:defRPr b="0" sz="6391">
                <a:solidFill>
                  <a:srgbClr val="000000"/>
                </a:solidFill>
              </a:defRPr>
            </a:pPr>
            <a:r>
              <a:t>Important!!!</a:t>
            </a:r>
          </a:p>
          <a:p>
            <a:pPr defTabSz="352043">
              <a:defRPr b="0" sz="6391">
                <a:solidFill>
                  <a:srgbClr val="000000"/>
                </a:solidFill>
              </a:defRPr>
            </a:pPr>
          </a:p>
          <a:p>
            <a:pPr marL="640782" indent="-640782" defTabSz="352043">
              <a:buSzPct val="100000"/>
              <a:buChar char="•"/>
              <a:defRPr b="0" sz="3157">
                <a:solidFill>
                  <a:srgbClr val="000000"/>
                </a:solidFill>
              </a:defRPr>
            </a:pPr>
            <a:r>
              <a:t>Nu măsoară cunoștințe dobândite în școală;</a:t>
            </a:r>
          </a:p>
          <a:p>
            <a:pPr marL="640782" indent="-640782" defTabSz="352043">
              <a:buSzPct val="100000"/>
              <a:buChar char="•"/>
              <a:defRPr b="0" sz="3157">
                <a:solidFill>
                  <a:srgbClr val="000000"/>
                </a:solidFill>
              </a:defRPr>
            </a:pPr>
            <a:r>
              <a:t>Măsoară capacitățile tale native;</a:t>
            </a:r>
          </a:p>
          <a:p>
            <a:pPr marL="640782" indent="-640782" defTabSz="352043">
              <a:buSzPct val="100000"/>
              <a:buChar char="•"/>
              <a:defRPr b="0" sz="3157">
                <a:solidFill>
                  <a:srgbClr val="000000"/>
                </a:solidFill>
              </a:defRPr>
            </a:pPr>
            <a:r>
              <a:t>Îți oferă informații despre:</a:t>
            </a:r>
          </a:p>
          <a:p>
            <a:pPr marL="640782" indent="-640782" defTabSz="352043">
              <a:buSzPct val="100000"/>
              <a:buChar char="•"/>
              <a:defRPr b="0" sz="3157">
                <a:solidFill>
                  <a:srgbClr val="000000"/>
                </a:solidFill>
              </a:defRPr>
            </a:pPr>
          </a:p>
          <a:p>
            <a:pPr algn="ctr" defTabSz="352043">
              <a:defRPr b="0" sz="2618">
                <a:solidFill>
                  <a:srgbClr val="000000"/>
                </a:solidFill>
              </a:defRPr>
            </a:pPr>
          </a:p>
          <a:p>
            <a:pPr algn="ctr" defTabSz="352043">
              <a:defRPr b="0" sz="3696">
                <a:solidFill>
                  <a:srgbClr val="000000"/>
                </a:solidFill>
              </a:defRPr>
            </a:pPr>
          </a:p>
          <a:p>
            <a:pPr algn="ctr" defTabSz="352043">
              <a:defRPr b="0" sz="3696">
                <a:solidFill>
                  <a:srgbClr val="000000"/>
                </a:solidFill>
              </a:defRPr>
            </a:pPr>
            <a:r>
              <a:t>Motivația</a:t>
            </a:r>
          </a:p>
          <a:p>
            <a:pPr algn="ctr" defTabSz="352043">
              <a:defRPr b="0" sz="3696">
                <a:solidFill>
                  <a:srgbClr val="000000"/>
                </a:solidFill>
              </a:defRPr>
            </a:pPr>
            <a:r>
              <a:t>Comportament</a:t>
            </a:r>
          </a:p>
          <a:p>
            <a:pPr algn="ctr" defTabSz="352043">
              <a:defRPr b="0" sz="3696">
                <a:solidFill>
                  <a:srgbClr val="000000"/>
                </a:solidFill>
              </a:defRPr>
            </a:pPr>
            <a:r>
              <a:t>Talente</a:t>
            </a:r>
          </a:p>
          <a:p>
            <a:pPr marL="640782" indent="-640782" defTabSz="352043">
              <a:buSzPct val="100000"/>
              <a:buChar char="•"/>
              <a:defRPr b="0" sz="2618">
                <a:solidFill>
                  <a:srgbClr val="000000"/>
                </a:solidFill>
              </a:defRPr>
            </a:pPr>
          </a:p>
          <a:p>
            <a:pPr defTabSz="352043">
              <a:defRPr b="0" sz="6391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7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Class="entr" nodeType="afterEffect" presetSubtype="16" presetID="23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4" grpId="1"/>
      <p:bldP build="whole" bldLvl="1" animBg="1" rev="0" advAuto="0" spid="16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Untitled3103.png" descr="Untitled31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5083" y="-1000931"/>
            <a:ext cx="14224937" cy="17174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cover-talentscan.jpg" descr="cover-talentsc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6316" y="14375632"/>
            <a:ext cx="18384263" cy="1347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192813" y="2612"/>
            <a:ext cx="37718170" cy="1401788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st Toolkit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</a:t>
            </a:r>
          </a:p>
        </p:txBody>
      </p:sp>
      <p:sp>
        <p:nvSpPr>
          <p:cNvPr id="180" name="Line"/>
          <p:cNvSpPr/>
          <p:nvPr/>
        </p:nvSpPr>
        <p:spPr>
          <a:xfrm>
            <a:off x="1257770" y="1796081"/>
            <a:ext cx="4595743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1" name="Capacitate sau Competențe generale…"/>
          <p:cNvSpPr txBox="1"/>
          <p:nvPr>
            <p:ph type="body" sz="half" idx="1"/>
          </p:nvPr>
        </p:nvSpPr>
        <p:spPr>
          <a:xfrm>
            <a:off x="673811" y="2649666"/>
            <a:ext cx="9436641" cy="10718172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Structură TestToolkit</a:t>
            </a:r>
          </a:p>
          <a:p>
            <a:pPr algn="ctr">
              <a:defRPr>
                <a:solidFill>
                  <a:srgbClr val="000000"/>
                </a:solidFill>
              </a:defRPr>
            </a:pPr>
          </a:p>
          <a:p>
            <a:pPr defTabSz="457200">
              <a:defRPr b="0" sz="40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6484" y="-41661"/>
            <a:ext cx="21525932" cy="15457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over-talentscan.jpg" descr="cover-talentsc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6316" y="14375632"/>
            <a:ext cx="18384263" cy="1347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192813" y="2612"/>
            <a:ext cx="37718170" cy="14017886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st Toolkit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 - COMPONENȚĂ</a:t>
            </a:r>
          </a:p>
        </p:txBody>
      </p:sp>
      <p:sp>
        <p:nvSpPr>
          <p:cNvPr id="187" name="Line"/>
          <p:cNvSpPr/>
          <p:nvPr/>
        </p:nvSpPr>
        <p:spPr>
          <a:xfrm>
            <a:off x="1257770" y="1796081"/>
            <a:ext cx="4595743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8" name="Capacitate sau Competențe generale…"/>
          <p:cNvSpPr txBox="1"/>
          <p:nvPr>
            <p:ph type="body" sz="half" idx="1"/>
          </p:nvPr>
        </p:nvSpPr>
        <p:spPr>
          <a:xfrm>
            <a:off x="1206499" y="1786344"/>
            <a:ext cx="9436641" cy="10718173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CAPACITATE</a:t>
            </a:r>
          </a:p>
          <a:p>
            <a:pPr algn="ctr">
              <a:defRPr>
                <a:solidFill>
                  <a:srgbClr val="000000"/>
                </a:solidFill>
              </a:defRPr>
            </a:pP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Conține </a:t>
            </a:r>
            <a:r>
              <a:rPr b="1"/>
              <a:t>7 teste</a:t>
            </a:r>
            <a:r>
              <a:t> și pune la dispoziție o hartă a </a:t>
            </a:r>
            <a:r>
              <a:rPr b="1"/>
              <a:t>capacităților tale cognitive</a:t>
            </a:r>
            <a: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8201" y="-14838"/>
            <a:ext cx="19520972" cy="14017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over-talentscan.jpg" descr="cover-talentsc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6316" y="14375632"/>
            <a:ext cx="18384263" cy="1347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192813" y="2612"/>
            <a:ext cx="37718170" cy="1401788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st Toolkit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 - COMPONENȚĂ</a:t>
            </a:r>
          </a:p>
        </p:txBody>
      </p:sp>
      <p:sp>
        <p:nvSpPr>
          <p:cNvPr id="194" name="Line"/>
          <p:cNvSpPr/>
          <p:nvPr/>
        </p:nvSpPr>
        <p:spPr>
          <a:xfrm>
            <a:off x="1257770" y="1796081"/>
            <a:ext cx="4595743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5" name="Capacitate sau Competențe generale…"/>
          <p:cNvSpPr txBox="1"/>
          <p:nvPr>
            <p:ph type="body" sz="half" idx="1"/>
          </p:nvPr>
        </p:nvSpPr>
        <p:spPr>
          <a:xfrm>
            <a:off x="1206499" y="1786344"/>
            <a:ext cx="9436641" cy="10718173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Eu, la școală și acasă</a:t>
            </a:r>
          </a:p>
          <a:p>
            <a:pPr algn="ctr">
              <a:defRPr>
                <a:solidFill>
                  <a:srgbClr val="000000"/>
                </a:solidFill>
              </a:defRPr>
            </a:pP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rPr b="1"/>
              <a:t>Test de personalitate</a:t>
            </a:r>
            <a:r>
              <a:t> care oferă informații în legătură cu comportamentul și motivația ta de a învăța, precum și despre modul în care percepi și evaluezi mediul de studiu de acasă și de la școală;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33" descr="Pictur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64690" y="-22957"/>
            <a:ext cx="19266393" cy="13836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over-talentscan.jpg" descr="cover-talentsc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6316" y="14375632"/>
            <a:ext cx="18384263" cy="1347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192813" y="2612"/>
            <a:ext cx="37718170" cy="1401788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st Toolkit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 - COMPONENȚĂ</a:t>
            </a:r>
          </a:p>
        </p:txBody>
      </p:sp>
      <p:sp>
        <p:nvSpPr>
          <p:cNvPr id="201" name="Line"/>
          <p:cNvSpPr/>
          <p:nvPr/>
        </p:nvSpPr>
        <p:spPr>
          <a:xfrm>
            <a:off x="1257770" y="1796081"/>
            <a:ext cx="4595743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2" name="Capacitate sau Competențe generale…"/>
          <p:cNvSpPr txBox="1"/>
          <p:nvPr>
            <p:ph type="body" sz="half" idx="1"/>
          </p:nvPr>
        </p:nvSpPr>
        <p:spPr>
          <a:xfrm>
            <a:off x="1206499" y="1786344"/>
            <a:ext cx="9436641" cy="10718173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Orientare școlară și consiliere educațională</a:t>
            </a:r>
          </a:p>
          <a:p>
            <a:pPr algn="ctr">
              <a:defRPr>
                <a:solidFill>
                  <a:srgbClr val="000000"/>
                </a:solidFill>
              </a:defRPr>
            </a:pPr>
          </a:p>
          <a:p>
            <a:pPr algn="ctr" defTabSz="457200">
              <a:defRPr b="0" sz="4000">
                <a:solidFill>
                  <a:srgbClr val="000000"/>
                </a:solidFill>
              </a:defRPr>
            </a:pPr>
            <a:r>
              <a:rPr b="1"/>
              <a:t>Test de personalitate</a:t>
            </a:r>
            <a:r>
              <a:t> care îți oferă:</a:t>
            </a: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informații esențiale pentru o mai bună autocunoaștere, </a:t>
            </a: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opțiunile educaționale și de carieră pe care le ai;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3783" y="-56838"/>
            <a:ext cx="14856609" cy="21948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boy-with-backpack-in-hallway.jpeg" descr="boy-with-backpack-in-hallway.jpeg"/>
          <p:cNvPicPr>
            <a:picLocks noChangeAspect="1"/>
          </p:cNvPicPr>
          <p:nvPr/>
        </p:nvPicPr>
        <p:blipFill>
          <a:blip r:embed="rId3">
            <a:extLst/>
          </a:blip>
          <a:srcRect l="8929" t="0" r="2181" b="0"/>
          <a:stretch>
            <a:fillRect/>
          </a:stretch>
        </p:blipFill>
        <p:spPr>
          <a:xfrm>
            <a:off x="9918338" y="15012072"/>
            <a:ext cx="20610351" cy="15457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646541" y="-17067"/>
            <a:ext cx="36997721" cy="1375013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st Toolkit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 - Raport individual</a:t>
            </a:r>
          </a:p>
        </p:txBody>
      </p:sp>
      <p:sp>
        <p:nvSpPr>
          <p:cNvPr id="208" name="Line"/>
          <p:cNvSpPr/>
          <p:nvPr/>
        </p:nvSpPr>
        <p:spPr>
          <a:xfrm>
            <a:off x="1257770" y="1796081"/>
            <a:ext cx="4595743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9" name="Eu, la școală și acasă…"/>
          <p:cNvSpPr txBox="1"/>
          <p:nvPr>
            <p:ph type="body" sz="half" idx="1"/>
          </p:nvPr>
        </p:nvSpPr>
        <p:spPr>
          <a:xfrm>
            <a:off x="1206499" y="1786344"/>
            <a:ext cx="9436641" cy="10718173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Raport</a:t>
            </a:r>
          </a:p>
          <a:p>
            <a:pPr algn="ctr">
              <a:defRPr>
                <a:solidFill>
                  <a:srgbClr val="000000"/>
                </a:solidFill>
              </a:defRPr>
            </a:pPr>
          </a:p>
          <a:p>
            <a:pPr marL="469900" indent="-4699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Conține 14 pagini</a:t>
            </a:r>
          </a:p>
          <a:p>
            <a:pPr marL="469900" indent="-4699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Este disponibil imediat după încheierea sesiunii de testare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FA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7848" y="-95398"/>
            <a:ext cx="18542394" cy="13906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cover-talentscan.jpg" descr="cover-talentsca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6316" y="14375632"/>
            <a:ext cx="18384263" cy="1347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192813" y="2612"/>
            <a:ext cx="37718170" cy="14017886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est Toolkit"/>
          <p:cNvSpPr txBox="1"/>
          <p:nvPr>
            <p:ph type="title"/>
          </p:nvPr>
        </p:nvSpPr>
        <p:spPr>
          <a:xfrm>
            <a:off x="1206500" y="1028700"/>
            <a:ext cx="11656129" cy="1433164"/>
          </a:xfrm>
          <a:prstGeom prst="rect">
            <a:avLst/>
          </a:prstGeom>
        </p:spPr>
        <p:txBody>
          <a:bodyPr/>
          <a:lstStyle>
            <a:lvl1pPr>
              <a:defRPr spc="-100" sz="3600"/>
            </a:lvl1pPr>
          </a:lstStyle>
          <a:p>
            <a:pPr/>
            <a:r>
              <a:t>Test Toolkit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85091" y="672265"/>
            <a:ext cx="2286002" cy="96520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ine"/>
          <p:cNvSpPr/>
          <p:nvPr/>
        </p:nvSpPr>
        <p:spPr>
          <a:xfrm>
            <a:off x="1257770" y="1796081"/>
            <a:ext cx="4595743" cy="1"/>
          </a:xfrm>
          <a:prstGeom prst="line">
            <a:avLst/>
          </a:prstGeom>
          <a:ln w="25400">
            <a:solidFill>
              <a:srgbClr val="F2A140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Capacitate sau Competențe generale…"/>
          <p:cNvSpPr txBox="1"/>
          <p:nvPr>
            <p:ph type="body" sz="half" idx="1"/>
          </p:nvPr>
        </p:nvSpPr>
        <p:spPr>
          <a:xfrm>
            <a:off x="820760" y="2116978"/>
            <a:ext cx="9436640" cy="10718173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La ce ne ajută Test Toolkit?</a:t>
            </a:r>
          </a:p>
          <a:p>
            <a:pPr algn="ctr">
              <a:defRPr>
                <a:solidFill>
                  <a:srgbClr val="000000"/>
                </a:solidFill>
              </a:defRPr>
            </a:pPr>
          </a:p>
          <a:p>
            <a:pPr marL="431800" indent="-431800" defTabSz="457200">
              <a:buSzPct val="123000"/>
              <a:buChar char="•"/>
              <a:defRPr b="0" sz="4000">
                <a:solidFill>
                  <a:srgbClr val="000000"/>
                </a:solidFill>
              </a:defRPr>
            </a:pPr>
            <a:r>
              <a:t>Face o radiografie a celor mai importante componente în alegerea carierei:</a:t>
            </a:r>
          </a:p>
          <a:p>
            <a:pPr defTabSz="457200">
              <a:defRPr b="0" sz="4000">
                <a:solidFill>
                  <a:srgbClr val="000000"/>
                </a:solidFill>
              </a:defRPr>
            </a:pPr>
          </a:p>
          <a:p>
            <a:pPr marL="401052" indent="-401052" defTabSz="457200">
              <a:buSzPct val="100000"/>
              <a:buChar char="•"/>
              <a:defRPr b="0" sz="4000">
                <a:solidFill>
                  <a:srgbClr val="000000"/>
                </a:solidFill>
              </a:defRPr>
            </a:pPr>
            <a:r>
              <a:t>Capacitate (abilități cognitive)</a:t>
            </a:r>
          </a:p>
          <a:p>
            <a:pPr marL="401052" indent="-401052" defTabSz="457200">
              <a:buSzPct val="100000"/>
              <a:buChar char="•"/>
              <a:defRPr b="0" sz="4000">
                <a:solidFill>
                  <a:srgbClr val="000000"/>
                </a:solidFill>
              </a:defRPr>
            </a:pPr>
            <a:r>
              <a:t>Personalitate</a:t>
            </a:r>
          </a:p>
          <a:p>
            <a:pPr marL="401052" indent="-401052" defTabSz="457200">
              <a:buSzPct val="100000"/>
              <a:buChar char="•"/>
              <a:defRPr b="0" sz="4000">
                <a:solidFill>
                  <a:srgbClr val="000000"/>
                </a:solidFill>
              </a:defRPr>
            </a:pPr>
            <a:r>
              <a:t>Interese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600">
        <p:fad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